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D5064-EE25-488F-9131-12D283ABD209}" type="datetimeFigureOut">
              <a:rPr lang="en-GB" smtClean="0"/>
              <a:t>07/09/2012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83FBB-9D13-44D9-B329-92AB86D3259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83FBB-9D13-44D9-B329-92AB86D3259C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FA5A6-09C3-44F8-B2BB-1521078AF9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783C2-5846-4B54-BE49-26E97DF8C7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CCFC1-2DFA-4FE4-A82A-7A9579B191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8759-C8E4-4B85-BED1-DD3C479379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91A7B-DB2F-489D-9DBA-A982E854A1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000ED-E558-4127-901F-C8BF183BA9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53D4A-2085-475B-9111-775A96935F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DC12A-ABC0-495E-B970-272B4AF517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6EDC-1100-43D5-B0A4-370AF52066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4F30-DBF2-4D8D-900E-BDE6ADB1B5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A4EDA-5081-4494-9F91-C953F7FBCF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B2586B-4115-4DF5-A35D-F6294A1CC3FD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Picture 3" descr="gca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425" y="260350"/>
            <a:ext cx="275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ikirk/325202966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n-chi_dai/5312595058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kittymghee/7208478896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aaipodpics/5645039191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gillesse.ca/post/25003818554/studying-directional-line-observational-drawing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263" y="2130425"/>
            <a:ext cx="3744912" cy="2522538"/>
          </a:xfrm>
        </p:spPr>
        <p:txBody>
          <a:bodyPr/>
          <a:lstStyle/>
          <a:p>
            <a:r>
              <a:rPr lang="cy-GB" sz="7200" smtClean="0"/>
              <a:t>Llinellau</a:t>
            </a:r>
            <a:br>
              <a:rPr lang="cy-GB" sz="7200" smtClean="0"/>
            </a:br>
            <a:endParaRPr lang="cy-GB" sz="7200" dirty="0"/>
          </a:p>
        </p:txBody>
      </p:sp>
      <p:pic>
        <p:nvPicPr>
          <p:cNvPr id="2054" name="Picture 6" descr="l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8"/>
            <a:ext cx="4881563" cy="681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412776"/>
            <a:ext cx="5111750" cy="4320480"/>
          </a:xfrm>
          <a:solidFill>
            <a:schemeClr val="tx1"/>
          </a:solidFill>
        </p:spPr>
        <p:txBody>
          <a:bodyPr/>
          <a:lstStyle/>
          <a:p>
            <a:r>
              <a:rPr lang="en-US" sz="2500" dirty="0" err="1" smtClean="0">
                <a:solidFill>
                  <a:schemeClr val="bg1"/>
                </a:solidFill>
              </a:rPr>
              <a:t>creu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cyfres</a:t>
            </a:r>
            <a:r>
              <a:rPr lang="en-US" sz="2500" dirty="0" smtClean="0">
                <a:solidFill>
                  <a:schemeClr val="bg1"/>
                </a:solidFill>
              </a:rPr>
              <a:t> o </a:t>
            </a:r>
            <a:r>
              <a:rPr lang="en-US" sz="2500" dirty="0" err="1" smtClean="0">
                <a:solidFill>
                  <a:schemeClr val="bg1"/>
                </a:solidFill>
              </a:rPr>
              <a:t>frasluniau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mynegianol</a:t>
            </a:r>
            <a:r>
              <a:rPr lang="en-US" sz="2500" dirty="0" smtClean="0">
                <a:solidFill>
                  <a:schemeClr val="bg1"/>
                </a:solidFill>
              </a:rPr>
              <a:t> (expressive drawings) </a:t>
            </a:r>
            <a:r>
              <a:rPr lang="en-US" sz="2500" dirty="0" err="1" smtClean="0">
                <a:solidFill>
                  <a:schemeClr val="bg1"/>
                </a:solidFill>
              </a:rPr>
              <a:t>drwy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ddefnyddio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sgiliau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cyffyrddol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a’r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synhwyrau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en-US" sz="2500" dirty="0" err="1" smtClean="0">
                <a:solidFill>
                  <a:schemeClr val="bg1"/>
                </a:solidFill>
              </a:rPr>
              <a:t>defnyddio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amrywiaeth</a:t>
            </a:r>
            <a:r>
              <a:rPr lang="en-US" sz="2500" dirty="0" smtClean="0">
                <a:solidFill>
                  <a:schemeClr val="bg1"/>
                </a:solidFill>
              </a:rPr>
              <a:t> o </a:t>
            </a:r>
            <a:r>
              <a:rPr lang="en-US" sz="2500" dirty="0" err="1" smtClean="0">
                <a:solidFill>
                  <a:schemeClr val="bg1"/>
                </a:solidFill>
              </a:rPr>
              <a:t>linellau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er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mwyn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disgrifio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amlinell</a:t>
            </a:r>
            <a:r>
              <a:rPr lang="en-US" sz="2500" dirty="0" smtClean="0">
                <a:solidFill>
                  <a:schemeClr val="bg1"/>
                </a:solidFill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</a:rPr>
              <a:t>siap</a:t>
            </a:r>
            <a:r>
              <a:rPr lang="en-US" sz="2500" dirty="0" smtClean="0">
                <a:solidFill>
                  <a:schemeClr val="bg1"/>
                </a:solidFill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</a:rPr>
              <a:t>ffurf</a:t>
            </a:r>
            <a:r>
              <a:rPr lang="en-US" sz="2500" dirty="0" smtClean="0">
                <a:solidFill>
                  <a:schemeClr val="bg1"/>
                </a:solidFill>
              </a:rPr>
              <a:t> a </a:t>
            </a:r>
            <a:r>
              <a:rPr lang="en-US" sz="2500" dirty="0" err="1" smtClean="0">
                <a:solidFill>
                  <a:schemeClr val="bg1"/>
                </a:solidFill>
              </a:rPr>
              <a:t>gwead</a:t>
            </a:r>
            <a:r>
              <a:rPr lang="en-US" sz="2500" dirty="0" smtClean="0">
                <a:solidFill>
                  <a:schemeClr val="bg1"/>
                </a:solidFill>
              </a:rPr>
              <a:t> y </a:t>
            </a:r>
            <a:r>
              <a:rPr lang="en-US" sz="2500" dirty="0" err="1" smtClean="0">
                <a:solidFill>
                  <a:schemeClr val="bg1"/>
                </a:solidFill>
              </a:rPr>
              <a:t>gwrthrych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en-US" sz="2500" dirty="0" err="1" smtClean="0">
                <a:solidFill>
                  <a:schemeClr val="bg1"/>
                </a:solidFill>
              </a:rPr>
              <a:t>gweithio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tu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hwnt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i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ffiniau’r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papur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500" dirty="0" err="1" smtClean="0">
                <a:solidFill>
                  <a:schemeClr val="bg1"/>
                </a:solidFill>
              </a:rPr>
              <a:t>defnyddio’r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corff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wrth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</a:rPr>
              <a:t>greu</a:t>
            </a:r>
            <a:r>
              <a:rPr lang="en-US" sz="2500" dirty="0" smtClean="0">
                <a:solidFill>
                  <a:schemeClr val="bg1"/>
                </a:solidFill>
              </a:rPr>
              <a:t> y </a:t>
            </a:r>
            <a:r>
              <a:rPr lang="en-US" sz="2500" dirty="0" err="1" smtClean="0">
                <a:solidFill>
                  <a:schemeClr val="bg1"/>
                </a:solidFill>
              </a:rPr>
              <a:t>braslun</a:t>
            </a:r>
            <a:endParaRPr lang="en-US" sz="2500" dirty="0" smtClean="0">
              <a:solidFill>
                <a:schemeClr val="bg1"/>
              </a:solidFill>
            </a:endParaRPr>
          </a:p>
          <a:p>
            <a:endParaRPr lang="en-GB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71472" y="1000108"/>
            <a:ext cx="2746366" cy="28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y-GB" sz="4400" dirty="0" smtClean="0">
                <a:solidFill>
                  <a:schemeClr val="bg1"/>
                </a:solidFill>
              </a:rPr>
              <a:t>Amcanion</a:t>
            </a:r>
            <a:r>
              <a:rPr lang="cy-GB" sz="4400" dirty="0" smtClean="0">
                <a:solidFill>
                  <a:schemeClr val="tx2"/>
                </a:solidFill>
              </a:rPr>
              <a:t>:</a:t>
            </a:r>
            <a:endParaRPr lang="cy-GB" sz="4400" dirty="0">
              <a:solidFill>
                <a:schemeClr val="tx2"/>
              </a:solidFill>
            </a:endParaRPr>
          </a:p>
        </p:txBody>
      </p:sp>
      <p:pic>
        <p:nvPicPr>
          <p:cNvPr id="6" name="Picture 6" descr="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59"/>
            <a:ext cx="3071834" cy="514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4560888" cy="5300662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5122912" cy="1143000"/>
          </a:xfrm>
          <a:solidFill>
            <a:schemeClr val="accent1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Mathau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o </a:t>
            </a:r>
            <a:r>
              <a:rPr lang="en-GB" dirty="0" err="1" smtClean="0">
                <a:solidFill>
                  <a:schemeClr val="tx1"/>
                </a:solidFill>
              </a:rPr>
              <a:t>linellau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2492375"/>
            <a:ext cx="3889375" cy="3633788"/>
          </a:xfrm>
        </p:spPr>
        <p:txBody>
          <a:bodyPr/>
          <a:lstStyle/>
          <a:p>
            <a:r>
              <a:rPr lang="en-GB"/>
              <a:t>Llinellau cyfeiriadol</a:t>
            </a:r>
          </a:p>
          <a:p>
            <a:r>
              <a:rPr lang="en-GB"/>
              <a:t>Llinell amlinellol</a:t>
            </a:r>
          </a:p>
          <a:p>
            <a:r>
              <a:rPr lang="en-GB"/>
              <a:t>Llinell barhaus</a:t>
            </a:r>
          </a:p>
          <a:p>
            <a:r>
              <a:rPr lang="en-GB"/>
              <a:t>Llinell ystumiol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836712"/>
            <a:ext cx="3168352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y-GB" sz="3200" dirty="0"/>
              <a:t>Llinellau Ystumiol</a:t>
            </a:r>
          </a:p>
          <a:p>
            <a:pPr>
              <a:spcBef>
                <a:spcPct val="20000"/>
              </a:spcBef>
            </a:pPr>
            <a:r>
              <a:rPr lang="cy-GB" sz="3200" dirty="0"/>
              <a:t>(</a:t>
            </a:r>
            <a:r>
              <a:rPr lang="cy-GB" sz="3200" i="1" dirty="0"/>
              <a:t>Gestural lines</a:t>
            </a:r>
            <a:r>
              <a:rPr lang="cy-GB" sz="3200" dirty="0"/>
              <a:t>)</a:t>
            </a:r>
          </a:p>
          <a:p>
            <a:pPr>
              <a:spcBef>
                <a:spcPct val="20000"/>
              </a:spcBef>
            </a:pPr>
            <a:endParaRPr lang="cy-GB" sz="3200" dirty="0"/>
          </a:p>
          <a:p>
            <a:pPr>
              <a:spcBef>
                <a:spcPct val="20000"/>
              </a:spcBef>
            </a:pPr>
            <a:r>
              <a:rPr lang="cy-GB" sz="3200" dirty="0"/>
              <a:t>Llinellau sy’n llifo’n naturiol.  Symudwch eich llaw yn rhydd ac yn gyflym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836712"/>
            <a:ext cx="4824536" cy="522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60032" y="6237312"/>
            <a:ext cx="2957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hlinkClick r:id="rId3"/>
              </a:rPr>
              <a:t>http://www.flickr.com/photos/mikirk/3252029665/</a:t>
            </a:r>
            <a:r>
              <a:rPr lang="en-GB" sz="1000" dirty="0" smtClean="0"/>
              <a:t>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3457575" cy="302433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y-GB" dirty="0"/>
              <a:t>Llinell Barhaus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y-GB" sz="2400" dirty="0"/>
              <a:t>(</a:t>
            </a:r>
            <a:r>
              <a:rPr lang="cy-GB" sz="2400" i="1" dirty="0"/>
              <a:t>continuous line</a:t>
            </a:r>
            <a:r>
              <a:rPr lang="cy-GB" sz="24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cy-GB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cy-GB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y-GB" sz="2400" dirty="0"/>
              <a:t>Un llinell sy’n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y-GB" sz="2400" dirty="0"/>
              <a:t>symud yn g</a:t>
            </a:r>
            <a:r>
              <a:rPr lang="cy-GB" sz="2400" dirty="0" smtClean="0"/>
              <a:t>yson</a:t>
            </a:r>
            <a:r>
              <a:rPr lang="cy-GB" sz="2400" dirty="0"/>
              <a:t>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y-GB" sz="2400" dirty="0" smtClean="0"/>
              <a:t>Peidiwch tynnu’r </a:t>
            </a:r>
            <a:endParaRPr lang="cy-GB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y-GB" sz="2400" dirty="0"/>
              <a:t>pensil </a:t>
            </a:r>
            <a:r>
              <a:rPr lang="cy-GB" sz="2400" dirty="0" smtClean="0"/>
              <a:t>oddi </a:t>
            </a:r>
            <a:r>
              <a:rPr lang="cy-GB" sz="2400" dirty="0"/>
              <a:t>ar </a:t>
            </a:r>
            <a:r>
              <a:rPr lang="cy-GB" sz="2400" dirty="0" smtClean="0"/>
              <a:t>y </a:t>
            </a:r>
            <a:r>
              <a:rPr lang="cy-GB" sz="2400" dirty="0"/>
              <a:t>papur!!</a:t>
            </a:r>
          </a:p>
          <a:p>
            <a:pPr>
              <a:lnSpc>
                <a:spcPct val="80000"/>
              </a:lnSpc>
            </a:pPr>
            <a:endParaRPr lang="cy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26185"/>
            <a:ext cx="3816424" cy="55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6381328"/>
            <a:ext cx="3209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hlinkClick r:id="rId3"/>
              </a:rPr>
              <a:t>http://www.flickr.com/photos/an-chi_dai/5312595058/</a:t>
            </a:r>
            <a:r>
              <a:rPr lang="en-GB" sz="1000" dirty="0" smtClean="0"/>
              <a:t>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064500" cy="1143000"/>
          </a:xfrm>
        </p:spPr>
        <p:txBody>
          <a:bodyPr/>
          <a:lstStyle/>
          <a:p>
            <a:pPr algn="l"/>
            <a:r>
              <a:rPr lang="cy-GB" dirty="0"/>
              <a:t>Llinell Amlinellol </a:t>
            </a:r>
            <a:r>
              <a:rPr lang="cy-GB" sz="2000" dirty="0"/>
              <a:t>(</a:t>
            </a:r>
            <a:r>
              <a:rPr lang="cy-GB" sz="2000" i="1" dirty="0"/>
              <a:t>Outline</a:t>
            </a:r>
            <a:r>
              <a:rPr lang="cy-GB" sz="2000" dirty="0"/>
              <a:t>) Llinell sy’n dangos siâp y gwrthrych yn unig. Brasluniwch  yn araf!!!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31594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5733256"/>
            <a:ext cx="3244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hlinkClick r:id="rId3"/>
              </a:rPr>
              <a:t>http://www.flickr.com/photos/kittymghee/7208478896</a:t>
            </a:r>
            <a:r>
              <a:rPr lang="en-GB" sz="1100" dirty="0" smtClean="0">
                <a:hlinkClick r:id="rId3"/>
              </a:rPr>
              <a:t>/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8"/>
            <a:ext cx="423383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36096" y="5733256"/>
            <a:ext cx="3230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hlinkClick r:id="rId5"/>
              </a:rPr>
              <a:t>http://www.flickr.com/photos/aaipodpics/5645039191/</a:t>
            </a:r>
            <a:r>
              <a:rPr lang="en-GB" sz="1000" dirty="0" smtClean="0"/>
              <a:t>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5184576" cy="1943100"/>
          </a:xfrm>
        </p:spPr>
        <p:txBody>
          <a:bodyPr/>
          <a:lstStyle/>
          <a:p>
            <a:r>
              <a:rPr lang="cy-GB" sz="4000" dirty="0"/>
              <a:t>Llinell Gyfeiriadol</a:t>
            </a:r>
            <a:br>
              <a:rPr lang="cy-GB" sz="4000" dirty="0"/>
            </a:br>
            <a:r>
              <a:rPr lang="cy-GB" sz="2800" dirty="0"/>
              <a:t>(</a:t>
            </a:r>
            <a:r>
              <a:rPr lang="cy-GB" sz="2800" i="1" dirty="0"/>
              <a:t>Directional line</a:t>
            </a:r>
            <a:r>
              <a:rPr lang="cy-GB" sz="2800" dirty="0"/>
              <a:t>)</a:t>
            </a:r>
            <a:r>
              <a:rPr lang="cy-GB" sz="4000" dirty="0"/>
              <a:t/>
            </a:r>
            <a:br>
              <a:rPr lang="cy-GB" sz="4000" dirty="0"/>
            </a:br>
            <a:r>
              <a:rPr lang="cy-GB" sz="2800" dirty="0"/>
              <a:t>Linell sy’n dangos symudiad y gwrthrych yn ôl y cyfeiriad</a:t>
            </a:r>
            <a:endParaRPr lang="cy-GB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227" y="3356992"/>
            <a:ext cx="2557974" cy="33458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2487397" cy="33611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56992"/>
            <a:ext cx="2611438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124744"/>
            <a:ext cx="1029957" cy="136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44208" y="764704"/>
            <a:ext cx="1914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Cliciwch yma </a:t>
            </a:r>
            <a:r>
              <a:rPr lang="en-GB" sz="1200" dirty="0" err="1" smtClean="0"/>
              <a:t>i</a:t>
            </a:r>
            <a:r>
              <a:rPr lang="en-GB" sz="1200" dirty="0" smtClean="0"/>
              <a:t> weld y llun: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142</Words>
  <Application>Microsoft Office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Llinellau </vt:lpstr>
      <vt:lpstr>Slide 2</vt:lpstr>
      <vt:lpstr>Mathau o linellau</vt:lpstr>
      <vt:lpstr>Slide 4</vt:lpstr>
      <vt:lpstr>Slide 5</vt:lpstr>
      <vt:lpstr>Llinell Amlinellol (Outline) Llinell sy’n dangos siâp y gwrthrych yn unig. Brasluniwch  yn araf!!!</vt:lpstr>
      <vt:lpstr>Llinell Gyfeiriadol (Directional line) Linell sy’n dangos symudiad y gwrthrych yn ôl y cyfeiriad</vt:lpstr>
    </vt:vector>
  </TitlesOfParts>
  <Company>Bro Myrddin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Llinellau</dc:title>
  <dc:creator>BMLOCAL</dc:creator>
  <cp:lastModifiedBy>willis</cp:lastModifiedBy>
  <cp:revision>22</cp:revision>
  <dcterms:created xsi:type="dcterms:W3CDTF">2009-09-14T10:20:14Z</dcterms:created>
  <dcterms:modified xsi:type="dcterms:W3CDTF">2012-09-07T12:41:33Z</dcterms:modified>
</cp:coreProperties>
</file>